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  <p:sldMasterId id="2147483689" r:id="rId2"/>
  </p:sldMasterIdLst>
  <p:notesMasterIdLst>
    <p:notesMasterId r:id="rId16"/>
  </p:notesMasterIdLst>
  <p:sldIdLst>
    <p:sldId id="291" r:id="rId3"/>
    <p:sldId id="286" r:id="rId4"/>
    <p:sldId id="293" r:id="rId5"/>
    <p:sldId id="294" r:id="rId6"/>
    <p:sldId id="295" r:id="rId7"/>
    <p:sldId id="292" r:id="rId8"/>
    <p:sldId id="296" r:id="rId9"/>
    <p:sldId id="297" r:id="rId10"/>
    <p:sldId id="298" r:id="rId11"/>
    <p:sldId id="299" r:id="rId12"/>
    <p:sldId id="300" r:id="rId13"/>
    <p:sldId id="301" r:id="rId14"/>
    <p:sldId id="285" r:id="rId15"/>
  </p:sldIdLst>
  <p:sldSz cx="24384000" cy="13716000"/>
  <p:notesSz cx="9926638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1pPr>
    <a:lvl2pPr marL="0" marR="0" indent="2286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2pPr>
    <a:lvl3pPr marL="0" marR="0" indent="4572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3pPr>
    <a:lvl4pPr marL="0" marR="0" indent="6858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4pPr>
    <a:lvl5pPr marL="0" marR="0" indent="9144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5pPr>
    <a:lvl6pPr marL="0" marR="0" indent="11430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6pPr>
    <a:lvl7pPr marL="0" marR="0" indent="13716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7pPr>
    <a:lvl8pPr marL="0" marR="0" indent="16002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8pPr>
    <a:lvl9pPr marL="0" marR="0" indent="18288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65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No Style, No Grid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>
              <a:noFill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>
              <a:noFill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07" autoAdjust="0"/>
    <p:restoredTop sz="94660"/>
  </p:normalViewPr>
  <p:slideViewPr>
    <p:cSldViewPr snapToObjects="1">
      <p:cViewPr varScale="1">
        <p:scale>
          <a:sx n="55" d="100"/>
          <a:sy n="55" d="100"/>
        </p:scale>
        <p:origin x="732" y="108"/>
      </p:cViewPr>
      <p:guideLst>
        <p:guide orient="horz" pos="4365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3694"/>
          </a:xfrm>
          <a:prstGeom prst="rect">
            <a:avLst/>
          </a:prstGeom>
        </p:spPr>
        <p:txBody>
          <a:bodyPr vert="horz" lIns="40278" tIns="20139" rIns="40278" bIns="20139" rtlCol="0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11" y="1"/>
            <a:ext cx="4301543" cy="343694"/>
          </a:xfrm>
          <a:prstGeom prst="rect">
            <a:avLst/>
          </a:prstGeom>
        </p:spPr>
        <p:txBody>
          <a:bodyPr vert="horz" lIns="40278" tIns="20139" rIns="40278" bIns="20139" rtlCol="0"/>
          <a:lstStyle>
            <a:lvl1pPr algn="r">
              <a:defRPr sz="500"/>
            </a:lvl1pPr>
          </a:lstStyle>
          <a:p>
            <a:fld id="{70024A34-B423-4E65-B845-A3E4C3A54B9E}" type="datetimeFigureOut">
              <a:rPr lang="ru-RU" smtClean="0"/>
              <a:t>05.08.2026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6713" y="857250"/>
            <a:ext cx="4113212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0278" tIns="20139" rIns="40278" bIns="2013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300413"/>
            <a:ext cx="7941310" cy="2700338"/>
          </a:xfrm>
          <a:prstGeom prst="rect">
            <a:avLst/>
          </a:prstGeom>
        </p:spPr>
        <p:txBody>
          <a:bodyPr vert="horz" lIns="40278" tIns="20139" rIns="40278" bIns="2013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4307"/>
            <a:ext cx="4301543" cy="343693"/>
          </a:xfrm>
          <a:prstGeom prst="rect">
            <a:avLst/>
          </a:prstGeom>
        </p:spPr>
        <p:txBody>
          <a:bodyPr vert="horz" lIns="40278" tIns="20139" rIns="40278" bIns="20139" rtlCol="0" anchor="b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11" y="6514307"/>
            <a:ext cx="4301543" cy="343693"/>
          </a:xfrm>
          <a:prstGeom prst="rect">
            <a:avLst/>
          </a:prstGeom>
        </p:spPr>
        <p:txBody>
          <a:bodyPr vert="horz" lIns="40278" tIns="20139" rIns="40278" bIns="20139" rtlCol="0" anchor="b"/>
          <a:lstStyle>
            <a:lvl1pPr algn="r">
              <a:defRPr sz="500"/>
            </a:lvl1pPr>
          </a:lstStyle>
          <a:p>
            <a:fld id="{E1138B31-29CB-40E3-A8C1-FCC47F45F04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618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879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8760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354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563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858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214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112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5906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838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540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417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0" y="4260857"/>
            <a:ext cx="20726400" cy="29400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6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3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2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0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9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7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450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598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168" y="8813807"/>
            <a:ext cx="20726400" cy="2724150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476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6952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42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390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238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3085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1932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780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121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51200" y="6400807"/>
            <a:ext cx="29057600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715200" y="6400807"/>
            <a:ext cx="29057600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30201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476" indent="0">
              <a:buNone/>
              <a:defRPr sz="4800" b="1"/>
            </a:lvl2pPr>
            <a:lvl3pPr marL="2176952" indent="0">
              <a:buNone/>
              <a:defRPr sz="4300" b="1"/>
            </a:lvl3pPr>
            <a:lvl4pPr marL="3265428" indent="0">
              <a:buNone/>
              <a:defRPr sz="3800" b="1"/>
            </a:lvl4pPr>
            <a:lvl5pPr marL="4353904" indent="0">
              <a:buNone/>
              <a:defRPr sz="3800" b="1"/>
            </a:lvl5pPr>
            <a:lvl6pPr marL="5442380" indent="0">
              <a:buNone/>
              <a:defRPr sz="3800" b="1"/>
            </a:lvl6pPr>
            <a:lvl7pPr marL="6530856" indent="0">
              <a:buNone/>
              <a:defRPr sz="3800" b="1"/>
            </a:lvl7pPr>
            <a:lvl8pPr marL="7619325" indent="0">
              <a:buNone/>
              <a:defRPr sz="3800" b="1"/>
            </a:lvl8pPr>
            <a:lvl9pPr marL="8707806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386743" y="3070226"/>
            <a:ext cx="10778067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476" indent="0">
              <a:buNone/>
              <a:defRPr sz="4800" b="1"/>
            </a:lvl2pPr>
            <a:lvl3pPr marL="2176952" indent="0">
              <a:buNone/>
              <a:defRPr sz="4300" b="1"/>
            </a:lvl3pPr>
            <a:lvl4pPr marL="3265428" indent="0">
              <a:buNone/>
              <a:defRPr sz="3800" b="1"/>
            </a:lvl4pPr>
            <a:lvl5pPr marL="4353904" indent="0">
              <a:buNone/>
              <a:defRPr sz="3800" b="1"/>
            </a:lvl5pPr>
            <a:lvl6pPr marL="5442380" indent="0">
              <a:buNone/>
              <a:defRPr sz="3800" b="1"/>
            </a:lvl6pPr>
            <a:lvl7pPr marL="6530856" indent="0">
              <a:buNone/>
              <a:defRPr sz="3800" b="1"/>
            </a:lvl7pPr>
            <a:lvl8pPr marL="7619325" indent="0">
              <a:buNone/>
              <a:defRPr sz="3800" b="1"/>
            </a:lvl8pPr>
            <a:lvl9pPr marL="8707806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2386743" y="4349750"/>
            <a:ext cx="10778067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50598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90322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592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33467" y="546105"/>
            <a:ext cx="13631333" cy="11706226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01" y="2870205"/>
            <a:ext cx="8022168" cy="9382126"/>
          </a:xfrm>
        </p:spPr>
        <p:txBody>
          <a:bodyPr/>
          <a:lstStyle>
            <a:lvl1pPr marL="0" indent="0">
              <a:buNone/>
              <a:defRPr sz="3300"/>
            </a:lvl1pPr>
            <a:lvl2pPr marL="1088476" indent="0">
              <a:buNone/>
              <a:defRPr sz="2900"/>
            </a:lvl2pPr>
            <a:lvl3pPr marL="2176952" indent="0">
              <a:buNone/>
              <a:defRPr sz="2400"/>
            </a:lvl3pPr>
            <a:lvl4pPr marL="3265428" indent="0">
              <a:buNone/>
              <a:defRPr sz="2100"/>
            </a:lvl4pPr>
            <a:lvl5pPr marL="4353904" indent="0">
              <a:buNone/>
              <a:defRPr sz="2100"/>
            </a:lvl5pPr>
            <a:lvl6pPr marL="5442380" indent="0">
              <a:buNone/>
              <a:defRPr sz="2100"/>
            </a:lvl6pPr>
            <a:lvl7pPr marL="6530856" indent="0">
              <a:buNone/>
              <a:defRPr sz="2100"/>
            </a:lvl7pPr>
            <a:lvl8pPr marL="7619325" indent="0">
              <a:buNone/>
              <a:defRPr sz="2100"/>
            </a:lvl8pPr>
            <a:lvl9pPr marL="8707806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760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8476" indent="0">
              <a:buNone/>
              <a:defRPr sz="6700"/>
            </a:lvl2pPr>
            <a:lvl3pPr marL="2176952" indent="0">
              <a:buNone/>
              <a:defRPr sz="5700"/>
            </a:lvl3pPr>
            <a:lvl4pPr marL="3265428" indent="0">
              <a:buNone/>
              <a:defRPr sz="4800"/>
            </a:lvl4pPr>
            <a:lvl5pPr marL="4353904" indent="0">
              <a:buNone/>
              <a:defRPr sz="4800"/>
            </a:lvl5pPr>
            <a:lvl6pPr marL="5442380" indent="0">
              <a:buNone/>
              <a:defRPr sz="4800"/>
            </a:lvl6pPr>
            <a:lvl7pPr marL="6530856" indent="0">
              <a:buNone/>
              <a:defRPr sz="4800"/>
            </a:lvl7pPr>
            <a:lvl8pPr marL="7619325" indent="0">
              <a:buNone/>
              <a:defRPr sz="4800"/>
            </a:lvl8pPr>
            <a:lvl9pPr marL="8707806" indent="0">
              <a:buNone/>
              <a:defRPr sz="4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3300"/>
            </a:lvl1pPr>
            <a:lvl2pPr marL="1088476" indent="0">
              <a:buNone/>
              <a:defRPr sz="2900"/>
            </a:lvl2pPr>
            <a:lvl3pPr marL="2176952" indent="0">
              <a:buNone/>
              <a:defRPr sz="2400"/>
            </a:lvl3pPr>
            <a:lvl4pPr marL="3265428" indent="0">
              <a:buNone/>
              <a:defRPr sz="2100"/>
            </a:lvl4pPr>
            <a:lvl5pPr marL="4353904" indent="0">
              <a:buNone/>
              <a:defRPr sz="2100"/>
            </a:lvl5pPr>
            <a:lvl6pPr marL="5442380" indent="0">
              <a:buNone/>
              <a:defRPr sz="2100"/>
            </a:lvl6pPr>
            <a:lvl7pPr marL="6530856" indent="0">
              <a:buNone/>
              <a:defRPr sz="2100"/>
            </a:lvl7pPr>
            <a:lvl8pPr marL="7619325" indent="0">
              <a:buNone/>
              <a:defRPr sz="2100"/>
            </a:lvl8pPr>
            <a:lvl9pPr marL="8707806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3328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401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7142400" y="1098550"/>
            <a:ext cx="14630400" cy="23406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251200" y="1098550"/>
            <a:ext cx="43484800" cy="23406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1044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2900" b="0" i="1" u="none" strike="noStrike" kern="0" cap="none" spc="38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9750926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86315" y="3637028"/>
            <a:ext cx="17068802" cy="43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32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199" y="304804"/>
            <a:ext cx="20610265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11" y="12755890"/>
            <a:ext cx="5608322" cy="553998"/>
          </a:xfrm>
        </p:spPr>
        <p:txBody>
          <a:bodyPr/>
          <a:lstStyle/>
          <a:p>
            <a:pPr defTabSz="1828800" rtl="0"/>
            <a:fld id="{C06340C1-9663-4834-9678-E2A955AB6CD1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8/5/2026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90562" y="12755896"/>
            <a:ext cx="7802880" cy="553998"/>
          </a:xfrm>
        </p:spPr>
        <p:txBody>
          <a:bodyPr/>
          <a:lstStyle/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856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290562" y="12755896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75D0545A-7CB3-4638-8526-C2A293956A7E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8/5/2026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2" y="304804"/>
            <a:ext cx="18808559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1447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2" y="12755896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FB27DF15-E714-4CF6-BEF1-7D53FFC8CFCA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8/5/2026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304804"/>
            <a:ext cx="20762663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42" y="13111191"/>
            <a:ext cx="5608322" cy="4367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838" b="1"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241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86315" y="3637029"/>
            <a:ext cx="1706880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1" y="304804"/>
            <a:ext cx="20762666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11" y="12755892"/>
            <a:ext cx="5608322" cy="553998"/>
          </a:xfrm>
        </p:spPr>
        <p:txBody>
          <a:bodyPr/>
          <a:lstStyle/>
          <a:p>
            <a:pPr defTabSz="1828800" rtl="0"/>
            <a:fld id="{6CB1BF78-1EA2-4E43-BE18-17552A1BFDC5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8/5/2026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90562" y="12755898"/>
            <a:ext cx="7802880" cy="553998"/>
          </a:xfrm>
        </p:spPr>
        <p:txBody>
          <a:bodyPr/>
          <a:lstStyle/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33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290562" y="12755898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219211" y="12755892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268A1298-99DA-461A-8FDD-BAB9CD9BA1DC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8/5/2026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1" y="304804"/>
            <a:ext cx="20153066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9567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2" y="12755898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11" y="12755892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0F0B3269-B80F-4081-944E-899691369D95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8/5/2026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2" y="304804"/>
            <a:ext cx="20610267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42" y="13111192"/>
            <a:ext cx="560832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700" b="1"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245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2" y="12755896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FAF7EA30-1EAD-432B-8331-18C1E2463F8E}" type="datetime1">
              <a:rPr lang="ru-RU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05.08.2026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3880357" y="13111190"/>
            <a:ext cx="4206242" cy="218008"/>
          </a:xfrm>
        </p:spPr>
        <p:txBody>
          <a:bodyPr lIns="0" tIns="0" rIns="0" bIns="0"/>
          <a:lstStyle>
            <a:lvl1pPr>
              <a:defRPr sz="1716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40870" defTabSz="1828800" rtl="0">
              <a:lnSpc>
                <a:spcPts val="1730"/>
              </a:lnSpc>
            </a:pPr>
            <a:fld id="{81D60167-4931-47E6-BA6A-407CBD079E47}" type="slidenum">
              <a:rPr lang="ru-RU" kern="1200" spc="-4" smtClean="0">
                <a:solidFill>
                  <a:prstClr val="white"/>
                </a:solidFill>
                <a:ea typeface="+mn-ea"/>
              </a:rPr>
              <a:pPr marL="40870" defTabSz="1828800" rtl="0">
                <a:lnSpc>
                  <a:spcPts val="1730"/>
                </a:lnSpc>
              </a:pPr>
              <a:t>‹#›</a:t>
            </a:fld>
            <a:endParaRPr lang="ru-RU" kern="1200" spc="-4" dirty="0">
              <a:solidFill>
                <a:prstClr val="white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3916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01135" y="25511780"/>
            <a:ext cx="13805100" cy="553998"/>
          </a:xfrm>
        </p:spPr>
        <p:txBody>
          <a:bodyPr/>
          <a:lstStyle/>
          <a:p>
            <a:pPr defTabSz="1828800" rtl="0"/>
            <a:fld id="{C63E0A93-5804-4157-9571-F2EDD6176BC5}" type="datetime1">
              <a:rPr lang="ru-RU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05.08.2026</a:t>
            </a:fld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407537" y="25511794"/>
            <a:ext cx="19207089" cy="553998"/>
          </a:xfrm>
        </p:spPr>
        <p:txBody>
          <a:bodyPr/>
          <a:lstStyle/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rtl="0"/>
            <a:fld id="{5AD44255-055A-493F-815A-C21D1B579B3F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779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217695" tIns="108848" rIns="217695" bIns="1088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7"/>
            <a:ext cx="21945600" cy="9051926"/>
          </a:xfrm>
          <a:prstGeom prst="rect">
            <a:avLst/>
          </a:prstGeom>
        </p:spPr>
        <p:txBody>
          <a:bodyPr vert="horz" lIns="217695" tIns="108848" rIns="217695" bIns="1088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7"/>
            <a:ext cx="5689600" cy="730250"/>
          </a:xfrm>
          <a:prstGeom prst="rect">
            <a:avLst/>
          </a:prstGeom>
        </p:spPr>
        <p:txBody>
          <a:bodyPr vert="horz" lIns="217695" tIns="108848" rIns="217695" bIns="108848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7"/>
            <a:ext cx="7721600" cy="730250"/>
          </a:xfrm>
          <a:prstGeom prst="rect">
            <a:avLst/>
          </a:prstGeom>
        </p:spPr>
        <p:txBody>
          <a:bodyPr vert="horz" lIns="217695" tIns="108848" rIns="217695" bIns="108848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7"/>
            <a:ext cx="5689600" cy="730250"/>
          </a:xfrm>
          <a:prstGeom prst="rect">
            <a:avLst/>
          </a:prstGeom>
        </p:spPr>
        <p:txBody>
          <a:bodyPr vert="horz" lIns="217695" tIns="108848" rIns="217695" bIns="108848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398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 ftr="0" dt="0"/>
  <p:txStyles>
    <p:titleStyle>
      <a:lvl1pPr algn="ctr" defTabSz="2176952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358" indent="-81635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773" indent="-680299" algn="l" defTabSz="2176952" rtl="0" eaLnBrk="1" latinLnBrk="0" hangingPunct="1">
        <a:spcBef>
          <a:spcPct val="20000"/>
        </a:spcBef>
        <a:buFont typeface="Arial" panose="020B0604020202020204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190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9666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142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6618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5094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3570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2042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476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6952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428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3904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2380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0856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9325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7806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3969" y="6467710"/>
            <a:ext cx="160326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9203" y="9825083"/>
            <a:ext cx="112948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290562" y="12755897"/>
            <a:ext cx="7802880" cy="951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140124" rtl="0"/>
            <a:endParaRPr lang="ru-RU" sz="6182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951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140124" rtl="0"/>
            <a:fld id="{C06340C1-9663-4834-9678-E2A955AB6CD1}" type="datetime1">
              <a:rPr lang="en-US" sz="6182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3140124" rtl="0"/>
              <a:t>8/5/2026</a:t>
            </a:fld>
            <a:endParaRPr lang="en-US" sz="6182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8507142" y="13111193"/>
            <a:ext cx="5608322" cy="4367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838" b="1">
                <a:solidFill>
                  <a:schemeClr val="tx2"/>
                </a:solidFill>
              </a:defRPr>
            </a:lvl1pPr>
          </a:lstStyle>
          <a:p>
            <a:pPr defTabSz="3140124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3140124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1" y="860494"/>
            <a:ext cx="24361681" cy="56194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31401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877" y="151406"/>
            <a:ext cx="2963326" cy="106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0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p:hf hdr="0" ftr="0" dt="0"/>
  <p:txStyles>
    <p:titleStyle>
      <a:lvl1pPr>
        <a:defRPr sz="5152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178332">
        <a:defRPr>
          <a:latin typeface="+mn-lt"/>
          <a:ea typeface="+mn-ea"/>
          <a:cs typeface="+mn-cs"/>
        </a:defRPr>
      </a:lvl2pPr>
      <a:lvl3pPr marL="2356662">
        <a:defRPr>
          <a:latin typeface="+mn-lt"/>
          <a:ea typeface="+mn-ea"/>
          <a:cs typeface="+mn-cs"/>
        </a:defRPr>
      </a:lvl3pPr>
      <a:lvl4pPr marL="3534992">
        <a:defRPr>
          <a:latin typeface="+mn-lt"/>
          <a:ea typeface="+mn-ea"/>
          <a:cs typeface="+mn-cs"/>
        </a:defRPr>
      </a:lvl4pPr>
      <a:lvl5pPr marL="4713324">
        <a:defRPr>
          <a:latin typeface="+mn-lt"/>
          <a:ea typeface="+mn-ea"/>
          <a:cs typeface="+mn-cs"/>
        </a:defRPr>
      </a:lvl5pPr>
      <a:lvl6pPr marL="5891658">
        <a:defRPr>
          <a:latin typeface="+mn-lt"/>
          <a:ea typeface="+mn-ea"/>
          <a:cs typeface="+mn-cs"/>
        </a:defRPr>
      </a:lvl6pPr>
      <a:lvl7pPr marL="7069988">
        <a:defRPr>
          <a:latin typeface="+mn-lt"/>
          <a:ea typeface="+mn-ea"/>
          <a:cs typeface="+mn-cs"/>
        </a:defRPr>
      </a:lvl7pPr>
      <a:lvl8pPr marL="8248320">
        <a:defRPr>
          <a:latin typeface="+mn-lt"/>
          <a:ea typeface="+mn-ea"/>
          <a:cs typeface="+mn-cs"/>
        </a:defRPr>
      </a:lvl8pPr>
      <a:lvl9pPr marL="942665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178332">
        <a:defRPr>
          <a:latin typeface="+mn-lt"/>
          <a:ea typeface="+mn-ea"/>
          <a:cs typeface="+mn-cs"/>
        </a:defRPr>
      </a:lvl2pPr>
      <a:lvl3pPr marL="2356662">
        <a:defRPr>
          <a:latin typeface="+mn-lt"/>
          <a:ea typeface="+mn-ea"/>
          <a:cs typeface="+mn-cs"/>
        </a:defRPr>
      </a:lvl3pPr>
      <a:lvl4pPr marL="3534992">
        <a:defRPr>
          <a:latin typeface="+mn-lt"/>
          <a:ea typeface="+mn-ea"/>
          <a:cs typeface="+mn-cs"/>
        </a:defRPr>
      </a:lvl4pPr>
      <a:lvl5pPr marL="4713324">
        <a:defRPr>
          <a:latin typeface="+mn-lt"/>
          <a:ea typeface="+mn-ea"/>
          <a:cs typeface="+mn-cs"/>
        </a:defRPr>
      </a:lvl5pPr>
      <a:lvl6pPr marL="5891658">
        <a:defRPr>
          <a:latin typeface="+mn-lt"/>
          <a:ea typeface="+mn-ea"/>
          <a:cs typeface="+mn-cs"/>
        </a:defRPr>
      </a:lvl6pPr>
      <a:lvl7pPr marL="7069988">
        <a:defRPr>
          <a:latin typeface="+mn-lt"/>
          <a:ea typeface="+mn-ea"/>
          <a:cs typeface="+mn-cs"/>
        </a:defRPr>
      </a:lvl7pPr>
      <a:lvl8pPr marL="8248320">
        <a:defRPr>
          <a:latin typeface="+mn-lt"/>
          <a:ea typeface="+mn-ea"/>
          <a:cs typeface="+mn-cs"/>
        </a:defRPr>
      </a:lvl8pPr>
      <a:lvl9pPr marL="942665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>
            <a:extLst>
              <a:ext uri="{FF2B5EF4-FFF2-40B4-BE49-F238E27FC236}">
                <a16:creationId xmlns:a16="http://schemas.microsoft.com/office/drawing/2014/main" id="{E1A57DEC-DFF0-4D43-9967-5A77583F6C7F}"/>
              </a:ext>
            </a:extLst>
          </p:cNvPr>
          <p:cNvSpPr/>
          <p:nvPr/>
        </p:nvSpPr>
        <p:spPr>
          <a:xfrm>
            <a:off x="18340725" y="375810"/>
            <a:ext cx="6075275" cy="123664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799" tIns="50799" rIns="50799" bIns="50799"/>
          <a:lstStyle/>
          <a:p>
            <a:pPr marL="0" marR="0" lvl="0" indent="0" algn="l" defTabSz="9143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62406" y="12742253"/>
            <a:ext cx="8232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0" cap="none" spc="38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г. </a:t>
            </a:r>
            <a:r>
              <a:rPr kumimoji="0" lang="ru-RU" sz="4400" b="0" i="1" u="none" strike="noStrike" kern="0" cap="none" spc="38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Кострома 2026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год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3" y="237872"/>
            <a:ext cx="6726207" cy="2632975"/>
          </a:xfrm>
          <a:prstGeom prst="rect">
            <a:avLst/>
          </a:prstGeom>
        </p:spPr>
      </p:pic>
      <p:sp>
        <p:nvSpPr>
          <p:cNvPr id="8" name="Единый портал бюджетной системы…">
            <a:extLst>
              <a:ext uri="{FF2B5EF4-FFF2-40B4-BE49-F238E27FC236}">
                <a16:creationId xmlns:a16="http://schemas.microsoft.com/office/drawing/2014/main" id="{7E1164A3-258A-EE42-87AE-EF5C4B150C21}"/>
              </a:ext>
            </a:extLst>
          </p:cNvPr>
          <p:cNvSpPr txBox="1"/>
          <p:nvPr/>
        </p:nvSpPr>
        <p:spPr>
          <a:xfrm>
            <a:off x="814736" y="4246640"/>
            <a:ext cx="17281919" cy="4624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799" tIns="50799" rIns="50799" bIns="50799" anchor="ctr">
            <a:spAutoFit/>
          </a:bodyPr>
          <a:lstStyle/>
          <a:p>
            <a:pPr lvl="0" defTabSz="825482" rtl="0" hangingPunct="0">
              <a:lnSpc>
                <a:spcPts val="9000"/>
              </a:lnSpc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68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Разрешение</a:t>
            </a:r>
          </a:p>
          <a:p>
            <a:pPr lvl="0" defTabSz="825482" rtl="0" hangingPunct="0">
              <a:lnSpc>
                <a:spcPts val="9000"/>
              </a:lnSpc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68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на утверждение</a:t>
            </a:r>
          </a:p>
          <a:p>
            <a:pPr lvl="0" defTabSz="825482" rtl="0" hangingPunct="0">
              <a:lnSpc>
                <a:spcPts val="9000"/>
              </a:lnSpc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68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Сведений об операциях</a:t>
            </a:r>
          </a:p>
          <a:p>
            <a:pPr lvl="0" defTabSz="825482" rtl="0" hangingPunct="0">
              <a:lnSpc>
                <a:spcPts val="9000"/>
              </a:lnSpc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68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с целевыми средствами</a:t>
            </a:r>
            <a:endParaRPr lang="ru-RU" sz="6800" spc="58" dirty="0">
              <a:solidFill>
                <a:srgbClr val="37609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Century Gothic"/>
            </a:endParaRPr>
          </a:p>
        </p:txBody>
      </p:sp>
      <p:sp>
        <p:nvSpPr>
          <p:cNvPr id="9" name="Заместитель начальника Управления…">
            <a:extLst>
              <a:ext uri="{FF2B5EF4-FFF2-40B4-BE49-F238E27FC236}">
                <a16:creationId xmlns:a16="http://schemas.microsoft.com/office/drawing/2014/main" id="{59B71F8A-0302-5F49-A296-9FC4887800BC}"/>
              </a:ext>
            </a:extLst>
          </p:cNvPr>
          <p:cNvSpPr txBox="1"/>
          <p:nvPr/>
        </p:nvSpPr>
        <p:spPr>
          <a:xfrm>
            <a:off x="814736" y="10679652"/>
            <a:ext cx="13423911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0" indent="0" algn="l" defTabSz="68419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spc="0">
                <a:solidFill>
                  <a:srgbClr val="3B383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kumimoji="0" sz="3000" b="1" i="0" u="none" strike="noStrike" kern="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venir Next" panose="020B0503020202020204" pitchFamily="34" charset="0"/>
              <a:sym typeface="Century Gothic"/>
            </a:endParaRPr>
          </a:p>
          <a:p>
            <a:pPr marL="0" marR="0" lvl="0" indent="0" algn="l" defTabSz="68419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spc="0">
                <a:solidFill>
                  <a:srgbClr val="3B383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ru-RU" sz="45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entury Gothic"/>
              </a:rPr>
              <a:t>Управление Федерального казначейства по Костромской области</a:t>
            </a:r>
            <a:r>
              <a:rPr kumimoji="0" sz="45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entury Gothic"/>
              </a:rPr>
              <a:t> </a:t>
            </a:r>
          </a:p>
        </p:txBody>
      </p:sp>
      <p:sp>
        <p:nvSpPr>
          <p:cNvPr id="10" name="Единый портал бюджетной системы…">
            <a:extLst>
              <a:ext uri="{FF2B5EF4-FFF2-40B4-BE49-F238E27FC236}">
                <a16:creationId xmlns:a16="http://schemas.microsoft.com/office/drawing/2014/main" id="{7E1164A3-258A-EE42-87AE-EF5C4B150C21}"/>
              </a:ext>
            </a:extLst>
          </p:cNvPr>
          <p:cNvSpPr txBox="1"/>
          <p:nvPr/>
        </p:nvSpPr>
        <p:spPr>
          <a:xfrm>
            <a:off x="814736" y="9175806"/>
            <a:ext cx="14147670" cy="1210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799" tIns="50799" rIns="50799" bIns="50799" anchor="ctr">
            <a:spAutoFit/>
          </a:bodyPr>
          <a:lstStyle/>
          <a:p>
            <a:pPr lvl="0" algn="l" defTabSz="825482" rtl="0" hangingPunct="0"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36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в соответствии с пунктами 5 и 8 приказа </a:t>
            </a:r>
            <a:r>
              <a:rPr lang="ru-RU" sz="3600" spc="58" dirty="0" smtClean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Минфина </a:t>
            </a:r>
            <a:r>
              <a:rPr lang="ru-RU" sz="36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России </a:t>
            </a:r>
            <a:endParaRPr lang="ru-RU" sz="3600" spc="58" dirty="0" smtClean="0">
              <a:solidFill>
                <a:srgbClr val="37609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Century Gothic"/>
            </a:endParaRPr>
          </a:p>
          <a:p>
            <a:pPr lvl="0" algn="l" defTabSz="825482" rtl="0" hangingPunct="0"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3600" spc="58" dirty="0" smtClean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N 214н от </a:t>
            </a:r>
            <a:r>
              <a:rPr lang="ru-RU" sz="36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17.12.2021</a:t>
            </a:r>
            <a:endParaRPr lang="ru-RU" sz="3600" spc="58" dirty="0">
              <a:solidFill>
                <a:srgbClr val="37609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465571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Обращение Исполнителя за Разрешением к Заказчику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0" y="1457400"/>
            <a:ext cx="19019519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Участник казначейского сопровождения (Исполнитель) в своем личном кабинете формирует проект Разрешения. В фильтр-папке «Разрешение участнику казначейского сопровождения» -&gt; «Все документы» -&gt; нажать кнопку «Создать».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0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</a:t>
            </a: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499" y="4081360"/>
            <a:ext cx="19305002" cy="6017000"/>
          </a:xfrm>
          <a:prstGeom prst="rect">
            <a:avLst/>
          </a:prstGeom>
          <a:ln>
            <a:solidFill>
              <a:srgbClr val="376092"/>
            </a:solidFill>
          </a:ln>
        </p:spPr>
      </p:pic>
    </p:spTree>
    <p:extLst>
      <p:ext uri="{BB962C8B-B14F-4D97-AF65-F5344CB8AC3E}">
        <p14:creationId xmlns:p14="http://schemas.microsoft.com/office/powerpoint/2010/main" val="284473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Обращение участника казначейского сопровождения за Разрешением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0" y="1475398"/>
            <a:ext cx="19019519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Для автоматического заполнения блоков «От кого» и «Кому» выбрать из справочника необходимый «Документ-основание». Если за разрешением обращается Исполнитель по контракту или юридическое лицо, создавшее обособленное подразделение (далее –Головное юридическое лицо), нажать кнопку «Исполнитель». Если обособленное подразделение нажать кнопку «Соисполнитель».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0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2</a:t>
            </a: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3765132" y="4711583"/>
            <a:ext cx="16853736" cy="7403001"/>
            <a:chOff x="2682240" y="4583482"/>
            <a:chExt cx="16853736" cy="7403001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82240" y="4583482"/>
              <a:ext cx="8460001" cy="7403001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75976" y="5197000"/>
              <a:ext cx="7515001" cy="1661000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930975" y="8802216"/>
              <a:ext cx="7605001" cy="1595000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4229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Обращение участника казначейского сопровождения за Разрешением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0" y="1457400"/>
            <a:ext cx="1901951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Пример заполненного проекта Разрешения для Исполнителя или Головного юридического лица. Срок действия Разрешения заполняется Заказчиком в своем личном кабинете.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0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3</a:t>
            </a: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99" y="3185592"/>
            <a:ext cx="19035002" cy="9262001"/>
          </a:xfrm>
          <a:prstGeom prst="rect">
            <a:avLst/>
          </a:prstGeom>
          <a:ln>
            <a:solidFill>
              <a:srgbClr val="376092"/>
            </a:solidFill>
          </a:ln>
        </p:spPr>
      </p:pic>
    </p:spTree>
    <p:extLst>
      <p:ext uri="{BB962C8B-B14F-4D97-AF65-F5344CB8AC3E}">
        <p14:creationId xmlns:p14="http://schemas.microsoft.com/office/powerpoint/2010/main" val="243761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Обращение участника казначейского сопровождения за Разрешением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0" y="1313384"/>
            <a:ext cx="1901951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Пример заполненного проекта Разрешения для Обособленного подразделения. Такое Разрешение выдает Головное юридическое лицо (Головное ЮЛ) только в случае наличия у самого Головного ЮЛ разрешения от Заказчика. Блок «Разрешение Головного ЮЛ подтверждено» заполняется автоматически.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8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4</a:t>
            </a: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999" y="3594751"/>
            <a:ext cx="21600002" cy="10032001"/>
          </a:xfrm>
          <a:prstGeom prst="rect">
            <a:avLst/>
          </a:prstGeom>
          <a:ln>
            <a:solidFill>
              <a:srgbClr val="376092"/>
            </a:solidFill>
          </a:ln>
        </p:spPr>
      </p:pic>
    </p:spTree>
    <p:extLst>
      <p:ext uri="{BB962C8B-B14F-4D97-AF65-F5344CB8AC3E}">
        <p14:creationId xmlns:p14="http://schemas.microsoft.com/office/powerpoint/2010/main" val="219341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Обращение участника казначейского сопровождения за Разрешением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0" y="1457400"/>
            <a:ext cx="1901951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Далее необходимо во вкладке «Обращение за Разрешением» вложить </a:t>
            </a:r>
            <a:r>
              <a:rPr lang="ru-RU" sz="3600" kern="1200" spc="-26" dirty="0" err="1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pdf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-версию Обращения (скан-копию письма на бланке организации). В противном случае, на этапе сохранения сработает блокирующий контроль. Провести согласование и подписание документа, после чего он перейдет на утверждение в личный кабинет Заказчика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.</a:t>
            </a:r>
            <a:r>
              <a:rPr lang="ru-RU" sz="3200" b="0" kern="1200" spc="-26" dirty="0" smtClean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 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0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5</a:t>
            </a: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82240" y="4038997"/>
            <a:ext cx="19024354" cy="8435627"/>
            <a:chOff x="2682240" y="3817717"/>
            <a:chExt cx="19024354" cy="8435627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82240" y="3817717"/>
              <a:ext cx="15300002" cy="7711001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66593" y="9954344"/>
              <a:ext cx="9540001" cy="2299000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06601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Личный кабинет </a:t>
            </a:r>
            <a:r>
              <a:rPr lang="ru-RU" sz="40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Заказчика (</a:t>
            </a:r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утверждение)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0" y="1457400"/>
            <a:ext cx="1901951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Разрешения от участника казначейского сопровождения в личном кабинете Заказчика отображаются в фильтр-папке «На утверждении (Заказчика)». Для утверждения Заказчик заполняет даты срока действия Разрешения и нажимает кнопку «Утвердить». Далее документ переходит в статус «Представлен в ЦС».</a:t>
            </a:r>
            <a:r>
              <a:rPr lang="ru-RU" sz="3200" b="0" kern="1200" spc="-26" dirty="0" smtClean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 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0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6</a:t>
            </a: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614936" y="4049688"/>
            <a:ext cx="19154128" cy="8953909"/>
            <a:chOff x="2614936" y="4265712"/>
            <a:chExt cx="19154128" cy="8953909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4936" y="4265712"/>
              <a:ext cx="3375000" cy="2772000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4062" y="5673620"/>
              <a:ext cx="16425002" cy="7546001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02307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Личный кабинет Головного </a:t>
            </a:r>
            <a:r>
              <a:rPr lang="ru-RU" sz="40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ЮЛ (</a:t>
            </a:r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утверждение)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0" y="1475398"/>
            <a:ext cx="19019519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/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Разрешения от обособленного подразделения (далее –ОП) в личном кабинете Головного ЮЛ отображается в фильтр-папке «На утверждении (Головного ЮЛ)». Для утверждения Головное ЮЛ заполняет даты срока действия Разрешения и нажимает кнопку «Утвердить». </a:t>
            </a:r>
            <a:endParaRPr lang="ru-RU" sz="3600" kern="1200" spc="-26" dirty="0" smtClean="0">
              <a:solidFill>
                <a:srgbClr val="376092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  <a:p>
            <a:pPr algn="just" defTabSz="1828800" rtl="0"/>
            <a:r>
              <a:rPr lang="ru-RU" sz="3600" kern="1200" spc="-26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Важно: 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Срок 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действия разрешения ОП не может выходить за пределы дат действия разрешения Головного ЮЛ (сработает блокирующий контроль).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0" y="13219621"/>
            <a:ext cx="483326" cy="615553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7</a:t>
            </a:r>
          </a:p>
          <a:p>
            <a:pPr defTabSz="1828800" rtl="0" hangingPunct="0">
              <a:defRPr/>
            </a:pP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189048" y="4769768"/>
            <a:ext cx="18005905" cy="7344816"/>
            <a:chOff x="2682240" y="4553744"/>
            <a:chExt cx="18005905" cy="7344816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82240" y="4553744"/>
              <a:ext cx="3150000" cy="2673000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67264" y="5129808"/>
              <a:ext cx="14220002" cy="6435001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488144" y="10501560"/>
              <a:ext cx="7200001" cy="1397000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98229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Личный кабинет Заказчика(отклонение)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1" y="1457400"/>
            <a:ext cx="19019519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/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Заказчик может отказать в утверждении Разрешения. Для этого необходимо выбрать Разрешение и нажать кнопку «Отклонить», указав причину. Далее документ перейдет в статус «Отклонено».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0" y="13219621"/>
            <a:ext cx="483326" cy="615553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8</a:t>
            </a:r>
          </a:p>
          <a:p>
            <a:pPr defTabSz="1828800" rtl="0" hangingPunct="0">
              <a:defRPr/>
            </a:pP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000" y="4421500"/>
            <a:ext cx="12960001" cy="4873000"/>
          </a:xfrm>
          <a:prstGeom prst="rect">
            <a:avLst/>
          </a:prstGeom>
          <a:ln>
            <a:solidFill>
              <a:srgbClr val="376092"/>
            </a:solidFill>
          </a:ln>
        </p:spPr>
      </p:pic>
    </p:spTree>
    <p:extLst>
      <p:ext uri="{BB962C8B-B14F-4D97-AF65-F5344CB8AC3E}">
        <p14:creationId xmlns:p14="http://schemas.microsoft.com/office/powerpoint/2010/main" val="52070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Личный кабинет </a:t>
            </a:r>
            <a:r>
              <a:rPr lang="ru-RU" sz="40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Заказчика (</a:t>
            </a:r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отзыв утвержденного разрешения)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1" y="1425456"/>
            <a:ext cx="19019519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/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Заказчик может отозвать утвержденное разрешение только в том случае, если это предусмотрено условиями документа, обосновывающего обязательство, и отражено в Перечне документов-оснований (далее –ПДО). А именно, проставлен чек-бокс (</a:t>
            </a:r>
            <a:r>
              <a:rPr lang="ru-RU" sz="3600" kern="1200" spc="-26" dirty="0" err="1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см.скрин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) одним из доступных способов:</a:t>
            </a:r>
          </a:p>
          <a:p>
            <a:pPr algn="just" defTabSz="1828800" rtl="0"/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. Исполнитель/ТОФК 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(ЦС) через «изменение» в Документ-основание;</a:t>
            </a:r>
          </a:p>
          <a:p>
            <a:pPr algn="just" defTabSz="1828800" rtl="0"/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. Заказчик 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через «изменение» -в Карточке-контракта/Выписке.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0" y="13219621"/>
            <a:ext cx="483326" cy="615553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9</a:t>
            </a:r>
          </a:p>
          <a:p>
            <a:pPr defTabSz="1828800" rtl="0" hangingPunct="0">
              <a:defRPr/>
            </a:pP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000" y="5539456"/>
            <a:ext cx="13410001" cy="5423000"/>
          </a:xfrm>
          <a:prstGeom prst="rect">
            <a:avLst/>
          </a:prstGeom>
          <a:ln>
            <a:solidFill>
              <a:srgbClr val="376092"/>
            </a:solidFill>
          </a:ln>
        </p:spPr>
      </p:pic>
    </p:spTree>
    <p:extLst>
      <p:ext uri="{BB962C8B-B14F-4D97-AF65-F5344CB8AC3E}">
        <p14:creationId xmlns:p14="http://schemas.microsoft.com/office/powerpoint/2010/main" val="149718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Личный кабинет </a:t>
            </a:r>
            <a:r>
              <a:rPr lang="ru-RU" sz="40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Заказчика (</a:t>
            </a:r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отзыв утвержденного разрешения)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1" y="1457400"/>
            <a:ext cx="1901951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/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Заказчик может отозвать разрешение со статуса «Представлен в ЦС», выбрав нужное Разрешение и нажав на кнопку «Отозвать». При этом осуществляется блокирующий контроль на наличие признака «Отзыв Разрешения Заказчиком разрешен» в ПДО (</a:t>
            </a:r>
            <a:r>
              <a:rPr lang="ru-RU" sz="3600" kern="1200" spc="-26" dirty="0" err="1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см.предыдущийслайд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).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0" y="13219621"/>
            <a:ext cx="483326" cy="615553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10</a:t>
            </a:r>
          </a:p>
          <a:p>
            <a:pPr defTabSz="1828800" rtl="0" hangingPunct="0">
              <a:defRPr/>
            </a:pP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639499" y="3905672"/>
            <a:ext cx="21105002" cy="9534892"/>
            <a:chOff x="1639499" y="3905672"/>
            <a:chExt cx="21105002" cy="9534892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39499" y="3905672"/>
              <a:ext cx="21105002" cy="5082000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78583" y="6774563"/>
              <a:ext cx="10170001" cy="6666001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67040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625823"/>
            <a:ext cx="1901952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Личный кабинет </a:t>
            </a:r>
            <a:r>
              <a:rPr lang="ru-RU" sz="40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Заказчика (</a:t>
            </a:r>
            <a:r>
              <a:rPr lang="ru-RU" sz="40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отзыв утвержденного разрешения)</a:t>
            </a:r>
            <a:endParaRPr lang="ru-RU" sz="40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2241" y="1475398"/>
            <a:ext cx="19019519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/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Если контроль пройден, то Разрешение переходит на промежуточный статус «Ожидает отзыва». Для завершения процедуры Заказчику требуется подписать «Уведомление об отзыве Сведений (Разрешения)», которое в соответствии с абзацем 5 пункта 8 Порядка № 214н направляется участнику казначейского сопровождения в момент отзыва. Далее «Разрешение» переходит в статус «Отозван».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065200" y="13219621"/>
            <a:ext cx="483326" cy="615553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11</a:t>
            </a:r>
          </a:p>
          <a:p>
            <a:pPr defTabSz="1828800" rtl="0" hangingPunct="0">
              <a:defRPr/>
            </a:pP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535416" y="4300257"/>
            <a:ext cx="21313169" cy="9326495"/>
            <a:chOff x="1535416" y="4300257"/>
            <a:chExt cx="21313169" cy="9326495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5416" y="4300257"/>
              <a:ext cx="21313169" cy="4653565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52134" y="6699046"/>
              <a:ext cx="15496450" cy="6927706"/>
            </a:xfrm>
            <a:prstGeom prst="rect">
              <a:avLst/>
            </a:prstGeom>
            <a:ln>
              <a:solidFill>
                <a:srgbClr val="376092"/>
              </a:solidFill>
            </a:ln>
          </p:spPr>
        </p:pic>
        <p:cxnSp>
          <p:nvCxnSpPr>
            <p:cNvPr id="8" name="Прямая со стрелкой 7"/>
            <p:cNvCxnSpPr/>
            <p:nvPr/>
          </p:nvCxnSpPr>
          <p:spPr>
            <a:xfrm flipH="1">
              <a:off x="6934168" y="6403745"/>
              <a:ext cx="7673593" cy="595709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527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5027" y="6073170"/>
            <a:ext cx="14315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0" cap="none" spc="38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Iowan Old Style Roman"/>
              </a:rPr>
              <a:t>Спасибо за внимание!</a:t>
            </a:r>
            <a:endParaRPr kumimoji="0" lang="ru-RU" sz="9600" b="0" i="0" u="none" strike="noStrike" kern="0" cap="none" spc="38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Iowan Old Style Roman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E1A57DEC-DFF0-4D43-9967-5A77583F6C7F}"/>
              </a:ext>
            </a:extLst>
          </p:cNvPr>
          <p:cNvSpPr/>
          <p:nvPr/>
        </p:nvSpPr>
        <p:spPr>
          <a:xfrm>
            <a:off x="18340725" y="375810"/>
            <a:ext cx="6075275" cy="123664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799" tIns="50799" rIns="50799" bIns="50799"/>
          <a:lstStyle/>
          <a:p>
            <a:pPr marL="0" marR="0" lvl="0" indent="0" algn="l" defTabSz="9143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62406" y="12742253"/>
            <a:ext cx="8232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0" cap="none" spc="38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г. </a:t>
            </a:r>
            <a:r>
              <a:rPr kumimoji="0" lang="ru-RU" sz="4400" b="0" i="1" u="none" strike="noStrike" kern="0" cap="none" spc="38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Кострома 2026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год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3" y="237872"/>
            <a:ext cx="6726207" cy="263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479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1F497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4019</TotalTime>
  <Words>626</Words>
  <Application>Microsoft Office PowerPoint</Application>
  <DocSecurity>0</DocSecurity>
  <PresentationFormat>Произвольный</PresentationFormat>
  <Paragraphs>58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Arial</vt:lpstr>
      <vt:lpstr>Arial Unicode MS</vt:lpstr>
      <vt:lpstr>Avenir Next</vt:lpstr>
      <vt:lpstr>Calibri</vt:lpstr>
      <vt:lpstr>Century</vt:lpstr>
      <vt:lpstr>Century Gothic</vt:lpstr>
      <vt:lpstr>Helvetica Neue</vt:lpstr>
      <vt:lpstr>Helvetica Neue Light</vt:lpstr>
      <vt:lpstr>Iowan Old Style Roman</vt:lpstr>
      <vt:lpstr>Segoe UI Light</vt:lpstr>
      <vt:lpstr>Times New Roman</vt:lpstr>
      <vt:lpstr>2_Тема Office</vt:lpstr>
      <vt:lpstr>4_Office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Селезнева Елена Михайловна</dc:creator>
  <cp:keywords/>
  <dc:description/>
  <cp:lastModifiedBy>Селезнева Елена Михайловна</cp:lastModifiedBy>
  <cp:revision>2965</cp:revision>
  <cp:lastPrinted>2025-09-16T13:59:41Z</cp:lastPrinted>
  <dcterms:modified xsi:type="dcterms:W3CDTF">2026-08-05T06:32:58Z</dcterms:modified>
  <cp:category/>
  <dc:identifier/>
  <cp:contentStatus/>
  <dc:language/>
  <cp:version/>
</cp:coreProperties>
</file>